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02" r:id="rId92"/>
    <p:sldId id="303" r:id="rId93"/>
    <p:sldId id="298" r:id="rId94"/>
    <p:sldId id="299" r:id="rId95"/>
    <p:sldId id="322" r:id="rId96"/>
    <p:sldId id="323" r:id="rId97"/>
    <p:sldId id="324" r:id="rId98"/>
    <p:sldId id="301" r:id="rId99"/>
    <p:sldId id="300" r:id="rId100"/>
    <p:sldId id="306" r:id="rId101"/>
    <p:sldId id="304" r:id="rId102"/>
    <p:sldId id="305" r:id="rId103"/>
    <p:sldId id="307" r:id="rId104"/>
    <p:sldId id="308" r:id="rId105"/>
    <p:sldId id="309" r:id="rId106"/>
    <p:sldId id="310" r:id="rId107"/>
    <p:sldId id="325" r:id="rId108"/>
    <p:sldId id="326" r:id="rId109"/>
    <p:sldId id="327" r:id="rId110"/>
    <p:sldId id="311" r:id="rId111"/>
    <p:sldId id="312" r:id="rId112"/>
    <p:sldId id="313"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01" autoAdjust="0"/>
    <p:restoredTop sz="94660"/>
  </p:normalViewPr>
  <p:slideViewPr>
    <p:cSldViewPr snapToGrid="0">
      <p:cViewPr varScale="1">
        <p:scale>
          <a:sx n="67" d="100"/>
          <a:sy n="67" d="100"/>
        </p:scale>
        <p:origin x="8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8/24/2022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decrease portfolio duration by entering this position in a swap contract fixed rate </a:t>
            </a:r>
            <a:r>
              <a:rPr lang="en-US" dirty="0" err="1"/>
              <a:t>payerer</a:t>
            </a:r>
            <a:r>
              <a:rPr lang="en-US" dirty="0"/>
              <a:t>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p:txBody>
          <a:bodyPr>
            <a:normAutofit fontScale="92500" lnSpcReduction="10000"/>
          </a:bodyPr>
          <a:lstStyle/>
          <a:p>
            <a:r>
              <a:rPr lang="en-US" dirty="0"/>
              <a:t>A rise in the expected forward rates after inception will increase the present value of floating payments, while the fixed swap rate will remain the same.</a:t>
            </a:r>
          </a:p>
          <a:p>
            <a:r>
              <a:rPr lang="en-US" dirty="0">
                <a:latin typeface="Trebuchet MS" panose="020B0603020202020204" pitchFamily="34" charset="0"/>
              </a:rPr>
              <a:t>∑ PV(floating payment) &gt; ∑ PV(fixed payment)</a:t>
            </a:r>
          </a:p>
          <a:p>
            <a:r>
              <a:rPr lang="en-US" dirty="0">
                <a:latin typeface="Trebuchet MS" panose="020B0603020202020204" pitchFamily="34" charset="0"/>
              </a:rPr>
              <a:t>Long(floating receiver fixed payer): MTM gain</a:t>
            </a:r>
          </a:p>
          <a:p>
            <a:r>
              <a:rPr lang="en-US" dirty="0">
                <a:latin typeface="Trebuchet MS" panose="020B0603020202020204" pitchFamily="34" charset="0"/>
              </a:rPr>
              <a:t>Short(fixed receiver floating payer): MTM loss</a:t>
            </a:r>
          </a:p>
          <a:p>
            <a:r>
              <a:rPr lang="en-US" dirty="0"/>
              <a:t>A decline in the expected forward rates after inception will reduce the present value of floating payments, while the fixed swap rate will remain the same.</a:t>
            </a:r>
          </a:p>
          <a:p>
            <a:r>
              <a:rPr lang="en-US" dirty="0">
                <a:latin typeface="Trebuchet MS" panose="020B0603020202020204" pitchFamily="34" charset="0"/>
              </a:rPr>
              <a:t>∑ PV(floating payment) &lt; ∑ PV(fixed payment)</a:t>
            </a:r>
          </a:p>
          <a:p>
            <a:r>
              <a:rPr lang="en-US" dirty="0">
                <a:latin typeface="Trebuchet MS" panose="020B0603020202020204" pitchFamily="34" charset="0"/>
              </a:rPr>
              <a:t>Long(floating receiver fixed payer): MTM loss</a:t>
            </a:r>
          </a:p>
          <a:p>
            <a:r>
              <a:rPr lang="en-US" dirty="0">
                <a:latin typeface="Trebuchet MS" panose="020B0603020202020204" pitchFamily="34" charset="0"/>
              </a:rPr>
              <a:t>Short(fixed receiver floating payer): MTM gain</a:t>
            </a:r>
          </a:p>
          <a:p>
            <a:endParaRPr lang="en-US" dirty="0"/>
          </a:p>
          <a:p>
            <a:endParaRPr lang="en-US" dirty="0"/>
          </a:p>
        </p:txBody>
      </p:sp>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p:txBody>
          <a:bodyPr>
            <a:normAutofit/>
          </a:bodyPr>
          <a:lstStyle/>
          <a:p>
            <a:r>
              <a:rPr lang="en-US" sz="4900" dirty="0"/>
              <a:t>Pricing and valuation of swap</a:t>
            </a:r>
            <a:br>
              <a:rPr lang="en-US" sz="5400" dirty="0"/>
            </a:br>
            <a:r>
              <a:rPr lang="en-US" sz="4000" dirty="0"/>
              <a:t>valuation</a:t>
            </a:r>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3822967049"/>
              </p:ext>
            </p:extLst>
          </p:nvPr>
        </p:nvGraphicFramePr>
        <p:xfrm>
          <a:off x="6472238" y="1371600"/>
          <a:ext cx="4271962" cy="5486400"/>
        </p:xfrm>
        <a:graphic>
          <a:graphicData uri="http://schemas.openxmlformats.org/drawingml/2006/table">
            <a:tbl>
              <a:tblPr firstRow="1" bandRow="1">
                <a:tableStyleId>{5C22544A-7EE6-4342-B048-85BDC9FD1C3A}</a:tableStyleId>
              </a:tblPr>
              <a:tblGrid>
                <a:gridCol w="1753152">
                  <a:extLst>
                    <a:ext uri="{9D8B030D-6E8A-4147-A177-3AD203B41FA5}">
                      <a16:colId xmlns:a16="http://schemas.microsoft.com/office/drawing/2014/main" val="4123484591"/>
                    </a:ext>
                  </a:extLst>
                </a:gridCol>
                <a:gridCol w="1753152">
                  <a:extLst>
                    <a:ext uri="{9D8B030D-6E8A-4147-A177-3AD203B41FA5}">
                      <a16:colId xmlns:a16="http://schemas.microsoft.com/office/drawing/2014/main" val="2930514877"/>
                    </a:ext>
                  </a:extLst>
                </a:gridCol>
                <a:gridCol w="765658">
                  <a:extLst>
                    <a:ext uri="{9D8B030D-6E8A-4147-A177-3AD203B41FA5}">
                      <a16:colId xmlns:a16="http://schemas.microsoft.com/office/drawing/2014/main" val="388718520"/>
                    </a:ext>
                  </a:extLst>
                </a:gridCol>
              </a:tblGrid>
              <a:tr h="309639">
                <a:tc>
                  <a:txBody>
                    <a:bodyPr/>
                    <a:lstStyle/>
                    <a:p>
                      <a:r>
                        <a:rPr lang="en-US" dirty="0"/>
                        <a:t>Period</a:t>
                      </a:r>
                    </a:p>
                  </a:txBody>
                  <a:tcPr/>
                </a:tc>
                <a:tc>
                  <a:txBody>
                    <a:bodyPr/>
                    <a:lstStyle/>
                    <a:p>
                      <a:r>
                        <a:rPr lang="en-US" dirty="0"/>
                        <a:t>IFR</a:t>
                      </a:r>
                    </a:p>
                  </a:txBody>
                  <a:tcPr/>
                </a:tc>
                <a:tc>
                  <a:txBody>
                    <a:bodyPr/>
                    <a:lstStyle/>
                    <a:p>
                      <a:r>
                        <a:rPr lang="en-US" dirty="0"/>
                        <a:t>RATE</a:t>
                      </a:r>
                    </a:p>
                  </a:txBody>
                  <a:tcPr/>
                </a:tc>
                <a:extLst>
                  <a:ext uri="{0D108BD9-81ED-4DB2-BD59-A6C34878D82A}">
                    <a16:rowId xmlns:a16="http://schemas.microsoft.com/office/drawing/2014/main" val="1684618029"/>
                  </a:ext>
                </a:extLst>
              </a:tr>
              <a:tr h="309639">
                <a:tc>
                  <a:txBody>
                    <a:bodyPr/>
                    <a:lstStyle/>
                    <a:p>
                      <a:r>
                        <a:rPr lang="en-US" dirty="0"/>
                        <a:t>1</a:t>
                      </a:r>
                    </a:p>
                  </a:txBody>
                  <a:tcPr/>
                </a:tc>
                <a:tc>
                  <a:txBody>
                    <a:bodyPr/>
                    <a:lstStyle/>
                    <a:p>
                      <a:r>
                        <a:rPr lang="en-US" dirty="0"/>
                        <a:t>IFR</a:t>
                      </a:r>
                      <a:r>
                        <a:rPr lang="en-US" baseline="-25000" dirty="0"/>
                        <a:t>0,3m</a:t>
                      </a:r>
                    </a:p>
                  </a:txBody>
                  <a:tcPr/>
                </a:tc>
                <a:tc>
                  <a:txBody>
                    <a:bodyPr/>
                    <a:lstStyle/>
                    <a:p>
                      <a:r>
                        <a:rPr lang="en-US" dirty="0"/>
                        <a:t>0.50%</a:t>
                      </a:r>
                    </a:p>
                  </a:txBody>
                  <a:tcPr/>
                </a:tc>
                <a:extLst>
                  <a:ext uri="{0D108BD9-81ED-4DB2-BD59-A6C34878D82A}">
                    <a16:rowId xmlns:a16="http://schemas.microsoft.com/office/drawing/2014/main" val="1007959228"/>
                  </a:ext>
                </a:extLst>
              </a:tr>
              <a:tr h="309639">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3m,3m</a:t>
                      </a:r>
                    </a:p>
                  </a:txBody>
                  <a:tcPr/>
                </a:tc>
                <a:tc>
                  <a:txBody>
                    <a:bodyPr/>
                    <a:lstStyle/>
                    <a:p>
                      <a:r>
                        <a:rPr lang="en-US" dirty="0"/>
                        <a:t>0.74%</a:t>
                      </a:r>
                    </a:p>
                  </a:txBody>
                  <a:tcPr/>
                </a:tc>
                <a:extLst>
                  <a:ext uri="{0D108BD9-81ED-4DB2-BD59-A6C34878D82A}">
                    <a16:rowId xmlns:a16="http://schemas.microsoft.com/office/drawing/2014/main" val="2879975344"/>
                  </a:ext>
                </a:extLst>
              </a:tr>
              <a:tr h="309639">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6m3m</a:t>
                      </a:r>
                    </a:p>
                  </a:txBody>
                  <a:tcPr/>
                </a:tc>
                <a:tc>
                  <a:txBody>
                    <a:bodyPr/>
                    <a:lstStyle/>
                    <a:p>
                      <a:r>
                        <a:rPr lang="en-US" dirty="0"/>
                        <a:t>0.98%</a:t>
                      </a:r>
                    </a:p>
                  </a:txBody>
                  <a:tcPr/>
                </a:tc>
                <a:extLst>
                  <a:ext uri="{0D108BD9-81ED-4DB2-BD59-A6C34878D82A}">
                    <a16:rowId xmlns:a16="http://schemas.microsoft.com/office/drawing/2014/main" val="2149842149"/>
                  </a:ext>
                </a:extLst>
              </a:tr>
              <a:tr h="309639">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9m,3m</a:t>
                      </a:r>
                    </a:p>
                  </a:txBody>
                  <a:tcPr/>
                </a:tc>
                <a:tc>
                  <a:txBody>
                    <a:bodyPr/>
                    <a:lstStyle/>
                    <a:p>
                      <a:r>
                        <a:rPr lang="en-US" dirty="0"/>
                        <a:t>1.22%</a:t>
                      </a:r>
                    </a:p>
                  </a:txBody>
                  <a:tcPr/>
                </a:tc>
                <a:extLst>
                  <a:ext uri="{0D108BD9-81ED-4DB2-BD59-A6C34878D82A}">
                    <a16:rowId xmlns:a16="http://schemas.microsoft.com/office/drawing/2014/main" val="1948719979"/>
                  </a:ext>
                </a:extLst>
              </a:tr>
              <a:tr h="309639">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12m,3m</a:t>
                      </a:r>
                    </a:p>
                  </a:txBody>
                  <a:tcPr/>
                </a:tc>
                <a:tc>
                  <a:txBody>
                    <a:bodyPr/>
                    <a:lstStyle/>
                    <a:p>
                      <a:r>
                        <a:rPr lang="en-US" dirty="0"/>
                        <a:t>1.46%</a:t>
                      </a:r>
                    </a:p>
                  </a:txBody>
                  <a:tcPr/>
                </a:tc>
                <a:extLst>
                  <a:ext uri="{0D108BD9-81ED-4DB2-BD59-A6C34878D82A}">
                    <a16:rowId xmlns:a16="http://schemas.microsoft.com/office/drawing/2014/main" val="1598550925"/>
                  </a:ext>
                </a:extLst>
              </a:tr>
              <a:tr h="309639">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15m,3m</a:t>
                      </a:r>
                    </a:p>
                  </a:txBody>
                  <a:tcPr/>
                </a:tc>
                <a:tc>
                  <a:txBody>
                    <a:bodyPr/>
                    <a:lstStyle/>
                    <a:p>
                      <a:r>
                        <a:rPr lang="en-US" dirty="0"/>
                        <a:t>1.70%</a:t>
                      </a:r>
                    </a:p>
                  </a:txBody>
                  <a:tcPr/>
                </a:tc>
                <a:extLst>
                  <a:ext uri="{0D108BD9-81ED-4DB2-BD59-A6C34878D82A}">
                    <a16:rowId xmlns:a16="http://schemas.microsoft.com/office/drawing/2014/main" val="483020381"/>
                  </a:ext>
                </a:extLst>
              </a:tr>
              <a:tr h="309639">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18m,3m</a:t>
                      </a:r>
                    </a:p>
                  </a:txBody>
                  <a:tcPr/>
                </a:tc>
                <a:tc>
                  <a:txBody>
                    <a:bodyPr/>
                    <a:lstStyle/>
                    <a:p>
                      <a:r>
                        <a:rPr lang="en-US" dirty="0"/>
                        <a:t>1.94%</a:t>
                      </a:r>
                    </a:p>
                  </a:txBody>
                  <a:tcPr/>
                </a:tc>
                <a:extLst>
                  <a:ext uri="{0D108BD9-81ED-4DB2-BD59-A6C34878D82A}">
                    <a16:rowId xmlns:a16="http://schemas.microsoft.com/office/drawing/2014/main" val="2876988500"/>
                  </a:ext>
                </a:extLst>
              </a:tr>
              <a:tr h="309639">
                <a:tc>
                  <a:txBody>
                    <a:bodyPr/>
                    <a:lstStyle/>
                    <a:p>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21m,3m</a:t>
                      </a:r>
                    </a:p>
                  </a:txBody>
                  <a:tcPr/>
                </a:tc>
                <a:tc>
                  <a:txBody>
                    <a:bodyPr/>
                    <a:lstStyle/>
                    <a:p>
                      <a:r>
                        <a:rPr lang="en-US" dirty="0"/>
                        <a:t>2.18%</a:t>
                      </a:r>
                    </a:p>
                  </a:txBody>
                  <a:tcPr/>
                </a:tc>
                <a:extLst>
                  <a:ext uri="{0D108BD9-81ED-4DB2-BD59-A6C34878D82A}">
                    <a16:rowId xmlns:a16="http://schemas.microsoft.com/office/drawing/2014/main" val="1787800665"/>
                  </a:ext>
                </a:extLst>
              </a:tr>
              <a:tr h="309639">
                <a:tc>
                  <a:txBody>
                    <a:bodyPr/>
                    <a:lstStyle/>
                    <a:p>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24m,3m</a:t>
                      </a:r>
                    </a:p>
                  </a:txBody>
                  <a:tcPr/>
                </a:tc>
                <a:tc>
                  <a:txBody>
                    <a:bodyPr/>
                    <a:lstStyle/>
                    <a:p>
                      <a:r>
                        <a:rPr lang="en-US" dirty="0"/>
                        <a:t>2.43%</a:t>
                      </a:r>
                    </a:p>
                  </a:txBody>
                  <a:tcPr/>
                </a:tc>
                <a:extLst>
                  <a:ext uri="{0D108BD9-81ED-4DB2-BD59-A6C34878D82A}">
                    <a16:rowId xmlns:a16="http://schemas.microsoft.com/office/drawing/2014/main" val="1352631768"/>
                  </a:ext>
                </a:extLst>
              </a:tr>
              <a:tr h="309639">
                <a:tc>
                  <a:txBody>
                    <a:bodyPr/>
                    <a:lstStyle/>
                    <a:p>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27m,3m</a:t>
                      </a:r>
                    </a:p>
                  </a:txBody>
                  <a:tcPr/>
                </a:tc>
                <a:tc>
                  <a:txBody>
                    <a:bodyPr/>
                    <a:lstStyle/>
                    <a:p>
                      <a:r>
                        <a:rPr lang="en-US" dirty="0"/>
                        <a:t>2.67%</a:t>
                      </a:r>
                    </a:p>
                  </a:txBody>
                  <a:tcPr/>
                </a:tc>
                <a:extLst>
                  <a:ext uri="{0D108BD9-81ED-4DB2-BD59-A6C34878D82A}">
                    <a16:rowId xmlns:a16="http://schemas.microsoft.com/office/drawing/2014/main" val="77144347"/>
                  </a:ext>
                </a:extLst>
              </a:tr>
              <a:tr h="309639">
                <a:tc>
                  <a:txBody>
                    <a:bodyPr/>
                    <a:lstStyle/>
                    <a:p>
                      <a:r>
                        <a:rPr lang="en-US"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30m,3m</a:t>
                      </a:r>
                    </a:p>
                  </a:txBody>
                  <a:tcPr/>
                </a:tc>
                <a:tc>
                  <a:txBody>
                    <a:bodyPr/>
                    <a:lstStyle/>
                    <a:p>
                      <a:r>
                        <a:rPr lang="en-US" dirty="0"/>
                        <a:t>2.91%</a:t>
                      </a:r>
                    </a:p>
                  </a:txBody>
                  <a:tcPr/>
                </a:tc>
                <a:extLst>
                  <a:ext uri="{0D108BD9-81ED-4DB2-BD59-A6C34878D82A}">
                    <a16:rowId xmlns:a16="http://schemas.microsoft.com/office/drawing/2014/main" val="349275244"/>
                  </a:ext>
                </a:extLst>
              </a:tr>
              <a:tr h="309639">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33m,3m</a:t>
                      </a:r>
                    </a:p>
                  </a:txBody>
                  <a:tcPr/>
                </a:tc>
                <a:tc>
                  <a:txBody>
                    <a:bodyPr/>
                    <a:lstStyle/>
                    <a:p>
                      <a:r>
                        <a:rPr lang="en-US" dirty="0"/>
                        <a:t>3.15%</a:t>
                      </a:r>
                    </a:p>
                  </a:txBody>
                  <a:tcPr/>
                </a:tc>
                <a:extLst>
                  <a:ext uri="{0D108BD9-81ED-4DB2-BD59-A6C34878D82A}">
                    <a16:rowId xmlns:a16="http://schemas.microsoft.com/office/drawing/2014/main" val="830195587"/>
                  </a:ext>
                </a:extLst>
              </a:tr>
              <a:tr h="309639">
                <a:tc>
                  <a:txBody>
                    <a:bodyPr/>
                    <a:lstStyle/>
                    <a:p>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36m,3m</a:t>
                      </a:r>
                    </a:p>
                  </a:txBody>
                  <a:tcPr/>
                </a:tc>
                <a:tc>
                  <a:txBody>
                    <a:bodyPr/>
                    <a:lstStyle/>
                    <a:p>
                      <a:r>
                        <a:rPr lang="en-US" dirty="0"/>
                        <a:t>3.39%</a:t>
                      </a:r>
                    </a:p>
                  </a:txBody>
                  <a:tcPr/>
                </a:tc>
                <a:extLst>
                  <a:ext uri="{0D108BD9-81ED-4DB2-BD59-A6C34878D82A}">
                    <a16:rowId xmlns:a16="http://schemas.microsoft.com/office/drawing/2014/main" val="1505830433"/>
                  </a:ext>
                </a:extLst>
              </a:tr>
              <a:tr h="309639">
                <a:tc>
                  <a:txBody>
                    <a:bodyPr/>
                    <a:lstStyle/>
                    <a:p>
                      <a:r>
                        <a:rPr lang="en-US"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IFR</a:t>
                      </a:r>
                      <a:r>
                        <a:rPr lang="en-US" baseline="-25000" dirty="0"/>
                        <a:t>39m,3m</a:t>
                      </a:r>
                    </a:p>
                  </a:txBody>
                  <a:tcPr/>
                </a:tc>
                <a:tc>
                  <a:txBody>
                    <a:bodyPr/>
                    <a:lstStyle/>
                    <a:p>
                      <a:r>
                        <a:rPr lang="en-US" dirty="0"/>
                        <a:t>3.78%</a:t>
                      </a:r>
                    </a:p>
                  </a:txBody>
                  <a:tcPr/>
                </a:tc>
                <a:extLst>
                  <a:ext uri="{0D108BD9-81ED-4DB2-BD59-A6C34878D82A}">
                    <a16:rowId xmlns:a16="http://schemas.microsoft.com/office/drawing/2014/main" val="2422628533"/>
                  </a:ext>
                </a:extLst>
              </a:tr>
            </a:tbl>
          </a:graphicData>
        </a:graphic>
      </p:graphicFrame>
      <p:sp>
        <p:nvSpPr>
          <p:cNvPr id="8" name="TextBox 7">
            <a:extLst>
              <a:ext uri="{FF2B5EF4-FFF2-40B4-BE49-F238E27FC236}">
                <a16:creationId xmlns:a16="http://schemas.microsoft.com/office/drawing/2014/main" id="{4C384690-789C-46ED-A5D6-F629B72A8B19}"/>
              </a:ext>
            </a:extLst>
          </p:cNvPr>
          <p:cNvSpPr txBox="1"/>
          <p:nvPr/>
        </p:nvSpPr>
        <p:spPr>
          <a:xfrm>
            <a:off x="1024128" y="2084832"/>
            <a:ext cx="5262372" cy="3970318"/>
          </a:xfrm>
          <a:prstGeom prst="rect">
            <a:avLst/>
          </a:prstGeom>
          <a:noFill/>
        </p:spPr>
        <p:txBody>
          <a:bodyPr wrap="square" rtlCol="0">
            <a:spAutoFit/>
          </a:bodyPr>
          <a:lstStyle/>
          <a:p>
            <a:r>
              <a:rPr lang="en-US" dirty="0" err="1"/>
              <a:t>Esterr</a:t>
            </a:r>
            <a:r>
              <a:rPr lang="en-US" dirty="0"/>
              <a:t> entered a 3.5-year CAD250 million interest rate swap contract under which it </a:t>
            </a:r>
            <a:r>
              <a:rPr lang="en-US" dirty="0">
                <a:solidFill>
                  <a:srgbClr val="FF0000"/>
                </a:solidFill>
              </a:rPr>
              <a:t>pays a fixed </a:t>
            </a:r>
            <a:r>
              <a:rPr lang="en-US" dirty="0"/>
              <a:t>quarterly swap rate of 2.05% and receives three-month CAD MRR. The fixed swap price of 2.05% paid by </a:t>
            </a:r>
            <a:r>
              <a:rPr lang="en-US" dirty="0" err="1"/>
              <a:t>Esterr</a:t>
            </a:r>
            <a:r>
              <a:rPr lang="en-US" dirty="0"/>
              <a:t> remains constant over the life of the contract.</a:t>
            </a:r>
          </a:p>
          <a:p>
            <a:r>
              <a:rPr lang="en-US" dirty="0"/>
              <a:t>We first consider the passage of time with no change to expected interest rates. That is, the MRR sets each period based on the implied forward rates at trade inception.</a:t>
            </a:r>
          </a:p>
          <a:p>
            <a:r>
              <a:rPr lang="en-US" dirty="0"/>
              <a:t>Period 1: –CAD968,750 = (0.5% – 2.05%) × CAD250 million × 0.25</a:t>
            </a:r>
          </a:p>
          <a:p>
            <a:r>
              <a:rPr lang="en-US" dirty="0"/>
              <a:t>Period 2: –CAD818,750 = (0.74% – 2.05%) × CAD250 million × 0.25.</a:t>
            </a:r>
          </a:p>
          <a:p>
            <a:endParaRPr lang="en-US" dirty="0"/>
          </a:p>
        </p:txBody>
      </p:sp>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p:txBody>
          <a:bodyPr>
            <a:normAutofit/>
          </a:bodyPr>
          <a:lstStyle/>
          <a:p>
            <a:r>
              <a:rPr lang="en-US" sz="4900" dirty="0"/>
              <a:t>Pricing and valuation of swap</a:t>
            </a:r>
            <a:br>
              <a:rPr lang="en-US" sz="6000" dirty="0"/>
            </a:br>
            <a:r>
              <a:rPr lang="en-US" sz="4000"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p:txBody>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1568691531"/>
              </p:ext>
            </p:extLst>
          </p:nvPr>
        </p:nvGraphicFramePr>
        <p:xfrm>
          <a:off x="4443412"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521</TotalTime>
  <Words>8403</Words>
  <Application>Microsoft Office PowerPoint</Application>
  <PresentationFormat>Widescreen</PresentationFormat>
  <Paragraphs>801</Paragraphs>
  <Slides>112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Tw Cen MT</vt:lpstr>
      <vt:lpstr>Tw Cen MT Condensed</vt:lpstr>
      <vt:lpstr>华文仿宋</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11</cp:revision>
  <dcterms:created xsi:type="dcterms:W3CDTF">2022-08-23T14:31:50Z</dcterms:created>
  <dcterms:modified xsi:type="dcterms:W3CDTF">2022-08-24T09:21:47Z</dcterms:modified>
</cp:coreProperties>
</file>